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6" r:id="rId2"/>
    <p:sldId id="260" r:id="rId3"/>
    <p:sldId id="257" r:id="rId4"/>
    <p:sldId id="258" r:id="rId5"/>
    <p:sldId id="261" r:id="rId6"/>
    <p:sldId id="268" r:id="rId7"/>
    <p:sldId id="269" r:id="rId8"/>
    <p:sldId id="270" r:id="rId9"/>
    <p:sldId id="259" r:id="rId10"/>
    <p:sldId id="271" r:id="rId11"/>
    <p:sldId id="262" r:id="rId12"/>
    <p:sldId id="263" r:id="rId13"/>
    <p:sldId id="274" r:id="rId14"/>
    <p:sldId id="264" r:id="rId15"/>
    <p:sldId id="265" r:id="rId16"/>
    <p:sldId id="275" r:id="rId17"/>
    <p:sldId id="282" r:id="rId18"/>
    <p:sldId id="267" r:id="rId19"/>
    <p:sldId id="272" r:id="rId20"/>
    <p:sldId id="276" r:id="rId21"/>
    <p:sldId id="277" r:id="rId22"/>
    <p:sldId id="278" r:id="rId23"/>
    <p:sldId id="279" r:id="rId24"/>
    <p:sldId id="280" r:id="rId25"/>
    <p:sldId id="281" r:id="rId26"/>
    <p:sldId id="283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70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gif>
</file>

<file path=ppt/media/image15.jpeg>
</file>

<file path=ppt/media/image16.png>
</file>

<file path=ppt/media/image17.gif>
</file>

<file path=ppt/media/image18.gif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B9339-62DD-4CA1-BAF8-AF34D6EC788B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A6DA1-1521-4ABC-B5A7-164B5836E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63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A6DA1-1521-4ABC-B5A7-164B5836EF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00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3336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79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116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50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69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600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31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94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04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45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44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B6A2BC3-1D3B-40A7-A033-F4C8F1BCE7C7}" type="datetimeFigureOut">
              <a:rPr lang="en-US" smtClean="0"/>
              <a:t>4/12/2019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B88DA667-CEC2-4496-A2EA-6FDDCAE70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08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19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l.facebook.com/l.php?u=https://github.com/airalcorn2/Michael-s-Data-Science-Curriculum?fbclid%3DIwAR1soAo9AkFY6wD0SWM1whOExrE86-vwEeSyDchcDMIQFtyakiFbZjiZdqA&amp;h=AT2syMhDhDyvu1awjQ9Pf_MnZspbVzykztFoOaRa5w4CGGfo82r_qcFuGuOhMUVFBedAY-HTOae3t-UC24A9abihBUTPPLVcMyv9xp3wodm7OJYbaphS34kyNGiujYHLAM7f2w" TargetMode="External"/><Relationship Id="rId3" Type="http://schemas.openxmlformats.org/officeDocument/2006/relationships/hyperlink" Target="https://l.facebook.com/l.php?u=https%3A%2F%2Fwww.coursera.org%2Flearn%2Fmachine-learning%3Ffbclid%3DIwAR0GXq0q9PUGYdAfYegC1QRyFIL_jJDqeQV_YoRks3i2A1E1bvkdMMWo6V8&amp;h=AT2syMhDhDyvu1awjQ9Pf_MnZspbVzykztFoOaRa5w4CGGfo82r_qcFuGuOhMUVFBedAY-HTOae3t-UC24A9abihBUTPPLVcMyv9xp3wodm7OJYbaphS34kyNGiujYHLAM7f2w" TargetMode="External"/><Relationship Id="rId7" Type="http://schemas.openxmlformats.org/officeDocument/2006/relationships/hyperlink" Target="https://github.com/datasciencemasters/go?fbclid=IwAR09sLFEP6L_m7JIQT7VhqsDQSt8TozdsyNHD-UuHapPsw5-6BrllES5YaI" TargetMode="External"/><Relationship Id="rId2" Type="http://schemas.openxmlformats.org/officeDocument/2006/relationships/hyperlink" Target="https://l.facebook.com/l.php?u=https%3A%2F%2Fwww.coursera.org%2Fspecializations%2Fjhu-data-science%3Ffbclid%3DIwAR1soAo9AkFY6wD0SWM1whOExrE86-vwEeSyDchcDMIQFtyakiFbZjiZdqA&amp;h=AT2syMhDhDyvu1awjQ9Pf_MnZspbVzykztFoOaRa5w4CGGfo82r_qcFuGuOhMUVFBedAY-HTOae3t-UC24A9abihBUTPPLVcMyv9xp3wodm7OJYbaphS34kyNGiujYHLAM7f2w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ssu/data-science?fbclid=IwAR1NeBWVNEHW0QcMoZ53WCQ_cVLzy_ViZiU0C_C3zN08Z6-6mQ4x43Z47Yo" TargetMode="External"/><Relationship Id="rId5" Type="http://schemas.openxmlformats.org/officeDocument/2006/relationships/hyperlink" Target="https://www.coursera.org/specializations/deep-learning" TargetMode="External"/><Relationship Id="rId4" Type="http://schemas.openxmlformats.org/officeDocument/2006/relationships/hyperlink" Target="https://l.facebook.com/l.php?u=https%3A%2F%2Fwww.coursera.org%2Fspecializations%2Fdata-science-python%3Ffbclid%3DIwAR39-RZHBq1ctqpAORuftPoFhWg4Qkhafc5nziDbpVQxV3Jt0Ieg70eHdKc&amp;h=AT2syMhDhDyvu1awjQ9Pf_MnZspbVzykztFoOaRa5w4CGGfo82r_qcFuGuOhMUVFBedAY-HTOae3t-UC24A9abihBUTPPLVcMyv9xp3wodm7OJYbaphS34kyNGiujYHLAM7f2w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CE200-C785-4224-9EFF-C68060C442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Science </a:t>
            </a:r>
            <a:br>
              <a:rPr lang="en-US" dirty="0"/>
            </a:br>
            <a:r>
              <a:rPr lang="en-US" dirty="0"/>
              <a:t>&amp; </a:t>
            </a:r>
            <a:br>
              <a:rPr lang="en-US" dirty="0"/>
            </a:br>
            <a:r>
              <a:rPr lang="en-US" dirty="0"/>
              <a:t>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FD78A-D132-4947-A393-6899999AB5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Ahmed Moatasem</a:t>
            </a:r>
          </a:p>
        </p:txBody>
      </p:sp>
    </p:spTree>
    <p:extLst>
      <p:ext uri="{BB962C8B-B14F-4D97-AF65-F5344CB8AC3E}">
        <p14:creationId xmlns:p14="http://schemas.microsoft.com/office/powerpoint/2010/main" val="327612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1883C-D0E8-4296-8C76-19D4284C8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Before Jumping into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347135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7462D-3569-4927-B9D1-835A09EF5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00DE4-AC62-4296-8B7F-1A0B47BB5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Computer’s ability to LEARN a certain task, then perform this task to PREDICT certain outputs in order to build actions based on these predictions.</a:t>
            </a:r>
          </a:p>
        </p:txBody>
      </p:sp>
    </p:spTree>
    <p:extLst>
      <p:ext uri="{BB962C8B-B14F-4D97-AF65-F5344CB8AC3E}">
        <p14:creationId xmlns:p14="http://schemas.microsoft.com/office/powerpoint/2010/main" val="4169537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C55FB-885D-450F-9FFF-603C3CA81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-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89F14-F7B1-4B30-9ACC-BD1E99ED0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pic>
        <p:nvPicPr>
          <p:cNvPr id="1026" name="Picture 2" descr="Image result for linear regression">
            <a:extLst>
              <a:ext uri="{FF2B5EF4-FFF2-40B4-BE49-F238E27FC236}">
                <a16:creationId xmlns:a16="http://schemas.microsoft.com/office/drawing/2014/main" id="{4E8542BC-3A43-4EAC-99E7-891694D42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370" y="1822940"/>
            <a:ext cx="4560275" cy="3420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A582F1B-CF31-40DD-BA82-B234652A50EF}"/>
              </a:ext>
            </a:extLst>
          </p:cNvPr>
          <p:cNvCxnSpPr>
            <a:cxnSpLocks/>
          </p:cNvCxnSpPr>
          <p:nvPr/>
        </p:nvCxnSpPr>
        <p:spPr>
          <a:xfrm>
            <a:off x="7154679" y="3533042"/>
            <a:ext cx="3636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B7616A-0DF4-4676-A382-DDCAD45F4865}"/>
              </a:ext>
            </a:extLst>
          </p:cNvPr>
          <p:cNvCxnSpPr>
            <a:cxnSpLocks/>
          </p:cNvCxnSpPr>
          <p:nvPr/>
        </p:nvCxnSpPr>
        <p:spPr>
          <a:xfrm flipV="1">
            <a:off x="7154679" y="3391467"/>
            <a:ext cx="3636300" cy="7078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9A7B462-BBE3-4FF8-93B3-99A65359E904}"/>
              </a:ext>
            </a:extLst>
          </p:cNvPr>
          <p:cNvCxnSpPr>
            <a:cxnSpLocks/>
          </p:cNvCxnSpPr>
          <p:nvPr/>
        </p:nvCxnSpPr>
        <p:spPr>
          <a:xfrm flipV="1">
            <a:off x="7273902" y="2612793"/>
            <a:ext cx="3372418" cy="20528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Image result for linear regression formula">
            <a:extLst>
              <a:ext uri="{FF2B5EF4-FFF2-40B4-BE49-F238E27FC236}">
                <a16:creationId xmlns:a16="http://schemas.microsoft.com/office/drawing/2014/main" id="{8FB3A817-A19A-4F1B-8C8A-6969B50FE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680" y="3017262"/>
            <a:ext cx="3949944" cy="748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04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DF0D8-882C-4D28-93C2-A4CA52E37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pic>
        <p:nvPicPr>
          <p:cNvPr id="2050" name="Picture 2" descr="Image result for nonlinear regression">
            <a:extLst>
              <a:ext uri="{FF2B5EF4-FFF2-40B4-BE49-F238E27FC236}">
                <a16:creationId xmlns:a16="http://schemas.microsoft.com/office/drawing/2014/main" id="{F340DB82-D60E-41F1-A6B8-1EC38B43E2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2" t="11821" b="8550"/>
          <a:stretch/>
        </p:blipFill>
        <p:spPr bwMode="auto">
          <a:xfrm>
            <a:off x="5802921" y="1237371"/>
            <a:ext cx="5058507" cy="3024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linear quadratic cubic plots">
            <a:extLst>
              <a:ext uri="{FF2B5EF4-FFF2-40B4-BE49-F238E27FC236}">
                <a16:creationId xmlns:a16="http://schemas.microsoft.com/office/drawing/2014/main" id="{4B24A30A-97FD-41D9-A243-D45DB0AF22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4454280"/>
            <a:ext cx="7467600" cy="2010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27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BF5FC-D82D-434F-8BAB-5CEB1B01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-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2F0A1-2058-4D38-8DE1-6EE334691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SVM</a:t>
            </a:r>
          </a:p>
        </p:txBody>
      </p:sp>
      <p:pic>
        <p:nvPicPr>
          <p:cNvPr id="3076" name="Picture 4" descr="Image result for logistic regression function">
            <a:extLst>
              <a:ext uri="{FF2B5EF4-FFF2-40B4-BE49-F238E27FC236}">
                <a16:creationId xmlns:a16="http://schemas.microsoft.com/office/drawing/2014/main" id="{26D50062-907F-488D-9B01-E103ABD1C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325" y="1847850"/>
            <a:ext cx="5400675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131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150DF-72D3-472F-BC9A-EB270D06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 -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CD2C7-87AD-4399-A450-3040A7290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  <a:p>
            <a:pPr lvl="1"/>
            <a:r>
              <a:rPr lang="en-US" dirty="0"/>
              <a:t>Centroids</a:t>
            </a:r>
          </a:p>
          <a:p>
            <a:pPr lvl="1"/>
            <a:r>
              <a:rPr lang="en-US" dirty="0"/>
              <a:t>Calculating Distances</a:t>
            </a:r>
          </a:p>
          <a:p>
            <a:pPr lvl="1"/>
            <a:r>
              <a:rPr lang="en-US" dirty="0"/>
              <a:t>Iterations</a:t>
            </a:r>
          </a:p>
        </p:txBody>
      </p:sp>
      <p:pic>
        <p:nvPicPr>
          <p:cNvPr id="4098" name="Picture 2" descr="Image result for k means clustering gif">
            <a:extLst>
              <a:ext uri="{FF2B5EF4-FFF2-40B4-BE49-F238E27FC236}">
                <a16:creationId xmlns:a16="http://schemas.microsoft.com/office/drawing/2014/main" id="{0C981CA8-6B86-40C0-AE6D-29D56A51861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569" y="1965960"/>
            <a:ext cx="4642662" cy="451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108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17E12-6FFB-442A-8C81-A0090E686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get back to some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2CC6F-5E19-4AB0-B0F9-9D30B8F96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  <a:p>
            <a:r>
              <a:rPr lang="en-US" dirty="0"/>
              <a:t>Filling Missing Values</a:t>
            </a:r>
          </a:p>
          <a:p>
            <a:r>
              <a:rPr lang="en-US" dirty="0"/>
              <a:t>Base Modeling</a:t>
            </a:r>
          </a:p>
          <a:p>
            <a:r>
              <a:rPr lang="en-US" dirty="0"/>
              <a:t>Model Selection</a:t>
            </a:r>
          </a:p>
          <a:p>
            <a:r>
              <a:rPr lang="en-US" dirty="0"/>
              <a:t>Cross Validation</a:t>
            </a:r>
          </a:p>
          <a:p>
            <a:r>
              <a:rPr lang="en-US" dirty="0"/>
              <a:t>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3802447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E94F1-3513-43B4-A995-AEF19247D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Cycle</a:t>
            </a:r>
          </a:p>
        </p:txBody>
      </p:sp>
      <p:pic>
        <p:nvPicPr>
          <p:cNvPr id="10242" name="Picture 2" descr="Image result for machine learning cycle">
            <a:extLst>
              <a:ext uri="{FF2B5EF4-FFF2-40B4-BE49-F238E27FC236}">
                <a16:creationId xmlns:a16="http://schemas.microsoft.com/office/drawing/2014/main" id="{8ABBB8F3-7910-47E4-8AE9-918270B4B2F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58" t="18773" r="27937" b="7934"/>
          <a:stretch/>
        </p:blipFill>
        <p:spPr bwMode="auto">
          <a:xfrm>
            <a:off x="2263726" y="1708674"/>
            <a:ext cx="7103013" cy="453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869CF60-F89A-4472-B6B1-3D4167685F38}"/>
              </a:ext>
            </a:extLst>
          </p:cNvPr>
          <p:cNvSpPr/>
          <p:nvPr/>
        </p:nvSpPr>
        <p:spPr>
          <a:xfrm>
            <a:off x="1969477" y="5638800"/>
            <a:ext cx="2649415" cy="7151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7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6B9CC-2E60-474E-960F-FB2F3E16E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CC0B5-6DB3-45DB-B841-AC8898BF6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Neural Networks</a:t>
            </a:r>
          </a:p>
        </p:txBody>
      </p:sp>
      <p:pic>
        <p:nvPicPr>
          <p:cNvPr id="5122" name="Picture 2" descr="Image result for simple neural network">
            <a:extLst>
              <a:ext uri="{FF2B5EF4-FFF2-40B4-BE49-F238E27FC236}">
                <a16:creationId xmlns:a16="http://schemas.microsoft.com/office/drawing/2014/main" id="{300F6F91-44AD-4CB3-950F-7DB4D7A4D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133" y="1965960"/>
            <a:ext cx="7192271" cy="373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21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634D-7BAE-4E01-B655-686D956AB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750820"/>
            <a:ext cx="9875520" cy="1356360"/>
          </a:xfrm>
        </p:spPr>
        <p:txBody>
          <a:bodyPr/>
          <a:lstStyle/>
          <a:p>
            <a:pPr algn="ctr"/>
            <a:r>
              <a:rPr lang="en-US" dirty="0"/>
              <a:t>Image Recognition</a:t>
            </a:r>
            <a:br>
              <a:rPr lang="en-US" dirty="0"/>
            </a:br>
            <a:r>
              <a:rPr lang="en-US" sz="2800" dirty="0"/>
              <a:t>Convolutional Neural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120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A78856-8A12-464E-963B-10008A416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2B371D-7371-4388-996B-E49E9F5878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 you expect from today’s session?</a:t>
            </a:r>
          </a:p>
          <a:p>
            <a:pPr marL="4572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9368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4E1BA-4CEA-4938-8123-FBE2C693B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Character Recognition</a:t>
            </a:r>
          </a:p>
        </p:txBody>
      </p:sp>
      <p:pic>
        <p:nvPicPr>
          <p:cNvPr id="7170" name="Picture 2" descr="Image result for convolutional neural network gif">
            <a:extLst>
              <a:ext uri="{FF2B5EF4-FFF2-40B4-BE49-F238E27FC236}">
                <a16:creationId xmlns:a16="http://schemas.microsoft.com/office/drawing/2014/main" id="{4CA53400-EBDC-4085-91AF-1F8876647BA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372" y="2142758"/>
            <a:ext cx="6745752" cy="3791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842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A7457-2FE8-4991-8C24-92831F04F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</a:t>
            </a:r>
          </a:p>
        </p:txBody>
      </p:sp>
      <p:pic>
        <p:nvPicPr>
          <p:cNvPr id="8194" name="Picture 2" descr="Image result for object detection gif">
            <a:extLst>
              <a:ext uri="{FF2B5EF4-FFF2-40B4-BE49-F238E27FC236}">
                <a16:creationId xmlns:a16="http://schemas.microsoft.com/office/drawing/2014/main" id="{DE052F06-5312-449F-A476-8A6BF0423BE2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985" y="1817180"/>
            <a:ext cx="7690338" cy="432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8909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DF5AF-FBDD-4FF8-89D6-4B8F9E868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Art Transfer</a:t>
            </a:r>
          </a:p>
        </p:txBody>
      </p:sp>
      <p:pic>
        <p:nvPicPr>
          <p:cNvPr id="9220" name="Picture 4" descr="Image result for neural art transfer">
            <a:extLst>
              <a:ext uri="{FF2B5EF4-FFF2-40B4-BE49-F238E27FC236}">
                <a16:creationId xmlns:a16="http://schemas.microsoft.com/office/drawing/2014/main" id="{3A998F12-34BA-41EB-B59D-EA56A327653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661" y="1738210"/>
            <a:ext cx="7207933" cy="4329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1507940147251-drlcss">
            <a:hlinkClick r:id="" action="ppaction://media"/>
            <a:extLst>
              <a:ext uri="{FF2B5EF4-FFF2-40B4-BE49-F238E27FC236}">
                <a16:creationId xmlns:a16="http://schemas.microsoft.com/office/drawing/2014/main" id="{0A45366C-E63B-4E4A-8557-1FB3B3DDBD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09594" y="1738210"/>
            <a:ext cx="8142331" cy="432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5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634D-7BAE-4E01-B655-686D956AB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2750820"/>
            <a:ext cx="9875520" cy="1356360"/>
          </a:xfrm>
        </p:spPr>
        <p:txBody>
          <a:bodyPr/>
          <a:lstStyle/>
          <a:p>
            <a:pPr algn="ctr"/>
            <a:r>
              <a:rPr lang="en-US" dirty="0"/>
              <a:t>Natural Language Processing</a:t>
            </a:r>
            <a:br>
              <a:rPr lang="en-US" dirty="0"/>
            </a:br>
            <a:r>
              <a:rPr lang="en-US" sz="2800" dirty="0"/>
              <a:t>Recurrent Neural 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230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0BF6A-1ED8-48D1-923F-5D0F94BDA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310EE-EFB6-4BC0-BC76-96CE5E8C8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Sequence to Sequence Applications</a:t>
            </a:r>
          </a:p>
          <a:p>
            <a:pPr lvl="1"/>
            <a:r>
              <a:rPr lang="en-US" sz="2400" dirty="0"/>
              <a:t>Language Translation</a:t>
            </a:r>
          </a:p>
          <a:p>
            <a:pPr lvl="1"/>
            <a:r>
              <a:rPr lang="en-US" sz="2400" dirty="0"/>
              <a:t>Text Summarization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r>
              <a:rPr lang="en-US" sz="2400" dirty="0"/>
              <a:t>Sequence to One</a:t>
            </a:r>
          </a:p>
          <a:p>
            <a:pPr lvl="1"/>
            <a:r>
              <a:rPr lang="en-US" sz="2400" dirty="0"/>
              <a:t>Sentiment Analysis </a:t>
            </a:r>
          </a:p>
          <a:p>
            <a:pPr lvl="1"/>
            <a:r>
              <a:rPr lang="en-US" sz="2400" dirty="0"/>
              <a:t>Topic Detection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619308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7C5F7-AF22-4A11-AD01-1F3034811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63444-3938-4234-9A29-8B999F133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Data Science and Machine Learning Foundation</a:t>
            </a:r>
          </a:p>
          <a:p>
            <a:r>
              <a:rPr lang="en-US" dirty="0"/>
              <a:t>Johns Hopkins Data Science Specialization</a:t>
            </a:r>
            <a:br>
              <a:rPr lang="en-US" dirty="0"/>
            </a:br>
            <a:r>
              <a:rPr lang="en-US" u="sng" dirty="0">
                <a:hlinkClick r:id="rId2"/>
              </a:rPr>
              <a:t>https://www.coursera.org/specializations/jhu-data-science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Stanford's Machine Learning - Andrew Ng</a:t>
            </a:r>
            <a:br>
              <a:rPr lang="en-US" dirty="0"/>
            </a:br>
            <a:r>
              <a:rPr lang="en-US" u="sng" dirty="0">
                <a:hlinkClick r:id="rId3"/>
              </a:rPr>
              <a:t>https://www.coursera.org/learn/machine-learning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Applied Data Science with Python - University of Michigan</a:t>
            </a:r>
            <a:br>
              <a:rPr lang="en-US" dirty="0"/>
            </a:br>
            <a:r>
              <a:rPr lang="en-US" u="sng" dirty="0">
                <a:hlinkClick r:id="rId4"/>
              </a:rPr>
              <a:t>https://www.coursera.org/specializations/data-science-python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Deep Learning - Andrew Ng</a:t>
            </a:r>
            <a:br>
              <a:rPr lang="en-US" dirty="0"/>
            </a:br>
            <a:r>
              <a:rPr lang="en-US" u="sng" dirty="0">
                <a:hlinkClick r:id="rId5"/>
              </a:rPr>
              <a:t>https://www.coursera.org/specializations/deep-learning</a:t>
            </a:r>
            <a:endParaRPr lang="en-US" u="sng" dirty="0"/>
          </a:p>
          <a:p>
            <a:endParaRPr lang="en-US" dirty="0"/>
          </a:p>
          <a:p>
            <a:r>
              <a:rPr lang="en-US" u="sng" dirty="0">
                <a:hlinkClick r:id="rId6"/>
              </a:rPr>
              <a:t>https://github.com/ossu/data-science</a:t>
            </a:r>
            <a:br>
              <a:rPr lang="en-US" dirty="0"/>
            </a:br>
            <a:r>
              <a:rPr lang="en-US" u="sng" dirty="0">
                <a:hlinkClick r:id="rId7"/>
              </a:rPr>
              <a:t>https://github.com/datasciencemasters/go</a:t>
            </a:r>
            <a:br>
              <a:rPr lang="en-US" dirty="0"/>
            </a:br>
            <a:r>
              <a:rPr lang="en-US" u="sng" dirty="0">
                <a:hlinkClick r:id="rId8"/>
              </a:rPr>
              <a:t>https://github.com/airalcorn2/Michael-s-Data-Science-Curriculum</a:t>
            </a:r>
            <a:br>
              <a:rPr lang="en-US" dirty="0"/>
            </a:br>
            <a:br>
              <a:rPr lang="en-US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87296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42F9EB5-908C-44C3-9124-F7F0C0466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129207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pushbots.com/v2/imgs/team/10.png">
            <a:extLst>
              <a:ext uri="{FF2B5EF4-FFF2-40B4-BE49-F238E27FC236}">
                <a16:creationId xmlns:a16="http://schemas.microsoft.com/office/drawing/2014/main" id="{52895FD4-994C-4219-A021-C808F5C17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4658" y="476815"/>
            <a:ext cx="2197308" cy="3099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Image result for pushbots png">
            <a:extLst>
              <a:ext uri="{FF2B5EF4-FFF2-40B4-BE49-F238E27FC236}">
                <a16:creationId xmlns:a16="http://schemas.microsoft.com/office/drawing/2014/main" id="{374CEAAA-E7D6-41E5-9E0F-59F005C679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2935" y="3835108"/>
            <a:ext cx="2189626" cy="2546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Mooha\Desktop\Fekra'17 MM\logo.png">
            <a:extLst>
              <a:ext uri="{FF2B5EF4-FFF2-40B4-BE49-F238E27FC236}">
                <a16:creationId xmlns:a16="http://schemas.microsoft.com/office/drawing/2014/main" id="{D2DF57FD-7965-41CF-95E5-47989CC1B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3668" y="4664250"/>
            <a:ext cx="2659485" cy="1064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4" descr="Image result for unilever logo png">
            <a:extLst>
              <a:ext uri="{FF2B5EF4-FFF2-40B4-BE49-F238E27FC236}">
                <a16:creationId xmlns:a16="http://schemas.microsoft.com/office/drawing/2014/main" id="{F87FF495-7CE9-4617-B12A-BB708EF453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24883" y="3276599"/>
            <a:ext cx="2523517" cy="2523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Image result for unilever logo white png">
            <a:extLst>
              <a:ext uri="{FF2B5EF4-FFF2-40B4-BE49-F238E27FC236}">
                <a16:creationId xmlns:a16="http://schemas.microsoft.com/office/drawing/2014/main" id="{3372B1D0-B9FB-4309-9CE1-D9E4F8E8B3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701" y="3890490"/>
            <a:ext cx="2612127" cy="2612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6469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FB821-C208-42C1-AD2A-80AB667BA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Science?</a:t>
            </a:r>
          </a:p>
        </p:txBody>
      </p:sp>
      <p:pic>
        <p:nvPicPr>
          <p:cNvPr id="4" name="Picture 2" descr="Image result for data science">
            <a:extLst>
              <a:ext uri="{FF2B5EF4-FFF2-40B4-BE49-F238E27FC236}">
                <a16:creationId xmlns:a16="http://schemas.microsoft.com/office/drawing/2014/main" id="{BE28E5A2-041A-4083-B22D-2D2E8A611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5912" y="1632700"/>
            <a:ext cx="4860175" cy="486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6521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DE6F7-2ACC-42E1-A704-F4AD3FE3F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Data Science Landscape</a:t>
            </a:r>
          </a:p>
        </p:txBody>
      </p:sp>
    </p:spTree>
    <p:extLst>
      <p:ext uri="{BB962C8B-B14F-4D97-AF65-F5344CB8AC3E}">
        <p14:creationId xmlns:p14="http://schemas.microsoft.com/office/powerpoint/2010/main" val="1294785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6E963-75C0-4FB4-BE71-849CDB22E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from different 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584FD-4529-48FD-BD92-C1C7024CF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Structured </a:t>
            </a:r>
          </a:p>
          <a:p>
            <a:pPr lvl="1"/>
            <a:r>
              <a:rPr lang="en-US" dirty="0"/>
              <a:t>SQL</a:t>
            </a:r>
          </a:p>
          <a:p>
            <a:pPr lvl="1"/>
            <a:r>
              <a:rPr lang="en-US" dirty="0"/>
              <a:t>NoSQL </a:t>
            </a:r>
          </a:p>
          <a:p>
            <a:pPr lvl="1"/>
            <a:r>
              <a:rPr lang="en-US" dirty="0"/>
              <a:t>APIs</a:t>
            </a:r>
          </a:p>
          <a:p>
            <a:pPr lvl="1"/>
            <a:r>
              <a:rPr lang="en-US" dirty="0"/>
              <a:t>CSV</a:t>
            </a:r>
          </a:p>
          <a:p>
            <a:r>
              <a:rPr lang="en-US" dirty="0"/>
              <a:t>Unstructured </a:t>
            </a:r>
          </a:p>
          <a:p>
            <a:pPr lvl="1"/>
            <a:r>
              <a:rPr lang="en-US" dirty="0"/>
              <a:t>Web Scraping</a:t>
            </a:r>
          </a:p>
          <a:p>
            <a:pPr lvl="1"/>
            <a:r>
              <a:rPr lang="en-US" dirty="0"/>
              <a:t>Text Data</a:t>
            </a:r>
          </a:p>
        </p:txBody>
      </p:sp>
    </p:spTree>
    <p:extLst>
      <p:ext uri="{BB962C8B-B14F-4D97-AF65-F5344CB8AC3E}">
        <p14:creationId xmlns:p14="http://schemas.microsoft.com/office/powerpoint/2010/main" val="338175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59D17-11D3-43C4-8681-98C2A04DD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91B64-C546-4B7E-8308-9F0B01B8B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Cleaning</a:t>
            </a:r>
          </a:p>
          <a:p>
            <a:pPr lvl="1"/>
            <a:r>
              <a:rPr lang="en-US" dirty="0"/>
              <a:t>Regular Expressions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Stop Words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Reshaping Data (Feature Engineering)</a:t>
            </a:r>
          </a:p>
          <a:p>
            <a:pPr lvl="1"/>
            <a:r>
              <a:rPr lang="en-US" dirty="0"/>
              <a:t>Date Parsing</a:t>
            </a:r>
          </a:p>
          <a:p>
            <a:pPr lvl="1"/>
            <a:r>
              <a:rPr lang="en-US" dirty="0"/>
              <a:t>Categorical Variables Representation</a:t>
            </a:r>
          </a:p>
          <a:p>
            <a:r>
              <a:rPr lang="en-US" dirty="0"/>
              <a:t>Big Data Platforms</a:t>
            </a:r>
          </a:p>
          <a:p>
            <a:pPr lvl="1"/>
            <a:r>
              <a:rPr lang="en-US" dirty="0"/>
              <a:t>Map Reduce</a:t>
            </a:r>
          </a:p>
          <a:p>
            <a:pPr lvl="1"/>
            <a:r>
              <a:rPr lang="en-US" dirty="0"/>
              <a:t>Hadoop</a:t>
            </a:r>
          </a:p>
          <a:p>
            <a:pPr lvl="1"/>
            <a:r>
              <a:rPr lang="en-US" dirty="0"/>
              <a:t>Spark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9BD585-ED2D-4BD3-9FC3-976956A70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613" y="2473682"/>
            <a:ext cx="5871063" cy="4938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1F19B2-CD40-4A09-AAB3-B1524D19A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613" y="3281892"/>
            <a:ext cx="7862154" cy="5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252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DC367-D1FC-4B8E-AD69-6A164DB4C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Storytelling and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95B25-2EC1-4BC6-83AD-6A95428EF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Exploratory Data Analysis </a:t>
            </a:r>
          </a:p>
          <a:p>
            <a:pPr lvl="1"/>
            <a:r>
              <a:rPr lang="en-US" dirty="0"/>
              <a:t>Mean</a:t>
            </a:r>
          </a:p>
          <a:p>
            <a:pPr lvl="1"/>
            <a:r>
              <a:rPr lang="en-US" dirty="0"/>
              <a:t>Median</a:t>
            </a:r>
          </a:p>
          <a:p>
            <a:pPr lvl="1"/>
            <a:r>
              <a:rPr lang="en-US" dirty="0"/>
              <a:t>Mode</a:t>
            </a:r>
          </a:p>
          <a:p>
            <a:pPr lvl="1"/>
            <a:r>
              <a:rPr lang="en-US" dirty="0"/>
              <a:t>Normal Distribution</a:t>
            </a:r>
          </a:p>
          <a:p>
            <a:r>
              <a:rPr lang="en-US" dirty="0"/>
              <a:t>Inference Statistics</a:t>
            </a:r>
          </a:p>
          <a:p>
            <a:pPr lvl="1"/>
            <a:r>
              <a:rPr lang="en-US" dirty="0"/>
              <a:t>Hypothesis Testing</a:t>
            </a:r>
          </a:p>
          <a:p>
            <a:pPr lvl="1"/>
            <a:r>
              <a:rPr lang="en-US" dirty="0"/>
              <a:t>Survival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592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data science tools">
            <a:extLst>
              <a:ext uri="{FF2B5EF4-FFF2-40B4-BE49-F238E27FC236}">
                <a16:creationId xmlns:a16="http://schemas.microsoft.com/office/drawing/2014/main" id="{B5A5F4B5-CAF4-4DFD-B5F6-7FE10415A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675" y="757237"/>
            <a:ext cx="9010650" cy="534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086839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2548</TotalTime>
  <Words>205</Words>
  <Application>Microsoft Office PowerPoint</Application>
  <PresentationFormat>Widescreen</PresentationFormat>
  <Paragraphs>83</Paragraphs>
  <Slides>26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Calibri</vt:lpstr>
      <vt:lpstr>Corbel</vt:lpstr>
      <vt:lpstr>Basis</vt:lpstr>
      <vt:lpstr>Data Science  &amp;  Machine Learning</vt:lpstr>
      <vt:lpstr>WELCOME!</vt:lpstr>
      <vt:lpstr>PowerPoint Presentation</vt:lpstr>
      <vt:lpstr>What is Data Science?</vt:lpstr>
      <vt:lpstr>Data Science Landscape</vt:lpstr>
      <vt:lpstr>Reading from different data sources</vt:lpstr>
      <vt:lpstr>Data Processing</vt:lpstr>
      <vt:lpstr>Storytelling and Visualization</vt:lpstr>
      <vt:lpstr>PowerPoint Presentation</vt:lpstr>
      <vt:lpstr>Before Jumping into Machine Learning</vt:lpstr>
      <vt:lpstr>Machine Learning</vt:lpstr>
      <vt:lpstr>Supervised Learning - Regression</vt:lpstr>
      <vt:lpstr>Regression</vt:lpstr>
      <vt:lpstr>Supervised Learning - Classification</vt:lpstr>
      <vt:lpstr>Unsupervised Learning - Clustering</vt:lpstr>
      <vt:lpstr>let's get back to some action</vt:lpstr>
      <vt:lpstr>Machine Learning Cycle</vt:lpstr>
      <vt:lpstr>Deep Learning</vt:lpstr>
      <vt:lpstr>Image Recognition Convolutional Neural Networks</vt:lpstr>
      <vt:lpstr>Object Character Recognition</vt:lpstr>
      <vt:lpstr>Object Detection</vt:lpstr>
      <vt:lpstr>Neural Art Transfer</vt:lpstr>
      <vt:lpstr>Natural Language Processing Recurrent Neural Networks</vt:lpstr>
      <vt:lpstr>Applications</vt:lpstr>
      <vt:lpstr>Roadmap!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Fekra #TechAway Meetup</dc:title>
  <dc:creator>Moatasem, Ahmed</dc:creator>
  <cp:lastModifiedBy>Moatasem, Ahmed</cp:lastModifiedBy>
  <cp:revision>35</cp:revision>
  <dcterms:created xsi:type="dcterms:W3CDTF">2019-04-11T13:34:40Z</dcterms:created>
  <dcterms:modified xsi:type="dcterms:W3CDTF">2019-04-13T17:00:45Z</dcterms:modified>
</cp:coreProperties>
</file>

<file path=docProps/thumbnail.jpeg>
</file>